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30"/>
  </p:notesMasterIdLst>
  <p:handoutMasterIdLst>
    <p:handoutMasterId r:id="rId31"/>
  </p:handoutMasterIdLst>
  <p:sldIdLst>
    <p:sldId id="394" r:id="rId3"/>
    <p:sldId id="402" r:id="rId4"/>
    <p:sldId id="426" r:id="rId5"/>
    <p:sldId id="403" r:id="rId6"/>
    <p:sldId id="405" r:id="rId7"/>
    <p:sldId id="408" r:id="rId8"/>
    <p:sldId id="406" r:id="rId9"/>
    <p:sldId id="407" r:id="rId10"/>
    <p:sldId id="409" r:id="rId11"/>
    <p:sldId id="413" r:id="rId12"/>
    <p:sldId id="414" r:id="rId13"/>
    <p:sldId id="411" r:id="rId14"/>
    <p:sldId id="412" r:id="rId15"/>
    <p:sldId id="415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5" r:id="rId24"/>
    <p:sldId id="424" r:id="rId25"/>
    <p:sldId id="427" r:id="rId26"/>
    <p:sldId id="364" r:id="rId27"/>
    <p:sldId id="404" r:id="rId28"/>
    <p:sldId id="410" r:id="rId29"/>
  </p:sldIdLst>
  <p:sldSz cx="12192000" cy="6858000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6BB"/>
    <a:srgbClr val="FF5B00"/>
    <a:srgbClr val="A388C8"/>
    <a:srgbClr val="FF893B"/>
    <a:srgbClr val="FF6600"/>
    <a:srgbClr val="FFE8A6"/>
    <a:srgbClr val="FF0500"/>
    <a:srgbClr val="FF4A00"/>
    <a:srgbClr val="FF4400"/>
    <a:srgbClr val="FF6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2492" autoAdjust="0"/>
  </p:normalViewPr>
  <p:slideViewPr>
    <p:cSldViewPr snapToGrid="0" snapToObjects="1" showGuides="1">
      <p:cViewPr>
        <p:scale>
          <a:sx n="100" d="100"/>
          <a:sy n="100" d="100"/>
        </p:scale>
        <p:origin x="1000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56" d="100"/>
          <a:sy n="56" d="100"/>
        </p:scale>
        <p:origin x="32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36A0C-9369-3D4A-9F1E-A6464AC9D495}" type="datetimeFigureOut">
              <a:rPr kumimoji="1" lang="zh-CN" altLang="en-US" smtClean="0"/>
              <a:t>2018/1/18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D910E-118B-F948-B1F0-5D6EDF557B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93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54ACA-1D4C-4E90-89A7-232B1B31850B}" type="datetimeFigureOut">
              <a:rPr lang="zh-CN" altLang="en-US" smtClean="0"/>
              <a:t>2018/1/18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39BCA-478A-4A60-94D9-F3E8890A68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85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1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4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8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一笔支付必须以链上之前支付的输出做为输入。多余的可以转给自己。输入和输出之间的差额作为手续费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交易被广播至所有的网络节点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12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39BCA-478A-4A60-94D9-F3E8890A68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6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09" y="1566478"/>
            <a:ext cx="9090991" cy="529152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29987" y="2777099"/>
            <a:ext cx="8050306" cy="98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9247" y="1057179"/>
            <a:ext cx="7297271" cy="1446679"/>
          </a:xfrm>
        </p:spPr>
        <p:txBody>
          <a:bodyPr anchor="ctr">
            <a:noAutofit/>
          </a:bodyPr>
          <a:lstStyle>
            <a:lvl1pPr algn="ctr">
              <a:defRPr sz="40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9247" y="2669525"/>
            <a:ext cx="7297271" cy="730151"/>
          </a:xfrm>
        </p:spPr>
        <p:txBody>
          <a:bodyPr anchor="ctr"/>
          <a:lstStyle>
            <a:lvl1pPr marL="0" indent="0" algn="ctr">
              <a:buNone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30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094" y="343895"/>
            <a:ext cx="10515600" cy="477557"/>
          </a:xfrm>
        </p:spPr>
        <p:txBody>
          <a:bodyPr>
            <a:noAutofit/>
          </a:bodyPr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015" y="1207807"/>
            <a:ext cx="10515600" cy="4673040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>
              <a:buFont typeface="Wingdings" charset="2"/>
              <a:buChar char="Ø"/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>
              <a:buFont typeface="Wingdings" charset="2"/>
              <a:buChar char="ü"/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03" y="5611032"/>
            <a:ext cx="2083940" cy="1246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3779879" y="6376527"/>
            <a:ext cx="7543846" cy="197938"/>
            <a:chOff x="574937" y="3632260"/>
            <a:chExt cx="7830277" cy="213290"/>
          </a:xfrm>
        </p:grpSpPr>
        <p:pic>
          <p:nvPicPr>
            <p:cNvPr id="10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 userDrawn="1"/>
        </p:nvSpPr>
        <p:spPr>
          <a:xfrm rot="5400000">
            <a:off x="-48710" y="457277"/>
            <a:ext cx="348210" cy="250794"/>
          </a:xfrm>
          <a:prstGeom prst="triangle">
            <a:avLst>
              <a:gd name="adj" fmla="val 4802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5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33" y="1566478"/>
            <a:ext cx="9090991" cy="5291522"/>
          </a:xfrm>
          <a:prstGeom prst="rect">
            <a:avLst/>
          </a:prstGeom>
        </p:spPr>
      </p:pic>
      <p:sp>
        <p:nvSpPr>
          <p:cNvPr id="7" name="文本占位符 2"/>
          <p:cNvSpPr txBox="1">
            <a:spLocks/>
          </p:cNvSpPr>
          <p:nvPr userDrawn="1"/>
        </p:nvSpPr>
        <p:spPr>
          <a:xfrm>
            <a:off x="2361536" y="2136871"/>
            <a:ext cx="7627643" cy="815574"/>
          </a:xfrm>
          <a:prstGeom prst="rect">
            <a:avLst/>
          </a:prstGeom>
        </p:spPr>
        <p:txBody>
          <a:bodyPr wrap="square" lIns="121885" tIns="60943" rIns="121885" bIns="60943">
            <a:spAutoFit/>
          </a:bodyPr>
          <a:lstStyle>
            <a:defPPr>
              <a:defRPr lang="zh-CN"/>
            </a:defPPr>
            <a:lvl1pPr algn="ctr" defTabSz="456902">
              <a:lnSpc>
                <a:spcPts val="4280"/>
              </a:lnSpc>
              <a:defRPr sz="4800" b="1">
                <a:gradFill flip="none" rotWithShape="1">
                  <a:gsLst>
                    <a:gs pos="7000">
                      <a:srgbClr val="44A9D5"/>
                    </a:gs>
                    <a:gs pos="51000">
                      <a:srgbClr val="FF0000"/>
                    </a:gs>
                    <a:gs pos="94000">
                      <a:srgbClr val="FF9C4D"/>
                    </a:gs>
                  </a:gsLst>
                  <a:lin ang="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456902" defTabSz="456902">
              <a:defRPr sz="1700"/>
            </a:lvl2pPr>
            <a:lvl3pPr marL="913806" defTabSz="456902">
              <a:defRPr sz="1700"/>
            </a:lvl3pPr>
            <a:lvl4pPr marL="1370711" defTabSz="456902">
              <a:defRPr sz="1700"/>
            </a:lvl4pPr>
            <a:lvl5pPr marL="1827612" defTabSz="456902">
              <a:defRPr sz="1700"/>
            </a:lvl5pPr>
            <a:lvl6pPr marL="2284519" defTabSz="456902">
              <a:defRPr sz="1700"/>
            </a:lvl6pPr>
            <a:lvl7pPr marL="2741419" defTabSz="456902">
              <a:defRPr sz="1700"/>
            </a:lvl7pPr>
            <a:lvl8pPr marL="3198323" defTabSz="456902">
              <a:defRPr sz="1700"/>
            </a:lvl8pPr>
            <a:lvl9pPr marL="3655225" defTabSz="456902">
              <a:defRPr sz="1700"/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4500" kern="2700" spc="1000" dirty="0" smtClean="0">
                <a:gradFill flip="none" rotWithShape="1">
                  <a:gsLst>
                    <a:gs pos="100000">
                      <a:srgbClr val="FF6600"/>
                    </a:gs>
                    <a:gs pos="0">
                      <a:srgbClr val="FF9C4D"/>
                    </a:gs>
                  </a:gsLst>
                  <a:lin ang="0" scaled="1"/>
                  <a:tileRect/>
                </a:gradFill>
              </a:rPr>
              <a:t>让年轻人的娱乐更阳光</a:t>
            </a:r>
            <a:endParaRPr lang="en-US" altLang="zh-CN" sz="4500" kern="2700" spc="1000" dirty="0" smtClean="0">
              <a:gradFill flip="none" rotWithShape="1">
                <a:gsLst>
                  <a:gs pos="100000">
                    <a:srgbClr val="FF6600"/>
                  </a:gs>
                  <a:gs pos="0">
                    <a:srgbClr val="FF9C4D"/>
                  </a:gs>
                </a:gsLst>
                <a:lin ang="0" scaled="1"/>
                <a:tileRect/>
              </a:gra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555149" y="3129732"/>
            <a:ext cx="7081703" cy="192899"/>
            <a:chOff x="574937" y="3632260"/>
            <a:chExt cx="7830277" cy="213290"/>
          </a:xfrm>
        </p:grpSpPr>
        <p:pic>
          <p:nvPicPr>
            <p:cNvPr id="10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6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6032-6D08-E947-A6E4-F08077803B97}" type="datetimeFigureOut">
              <a:rPr kumimoji="1" lang="zh-CN" altLang="en-US" smtClean="0"/>
              <a:t>2018/1/18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C8CF-2074-FF48-8344-33A6C6CEB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51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7557"/>
          </a:xfrm>
        </p:spPr>
        <p:txBody>
          <a:bodyPr>
            <a:noAutofit/>
          </a:bodyPr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015" y="1207807"/>
            <a:ext cx="10515600" cy="4673040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>
              <a:buFont typeface="Wingdings" charset="2"/>
              <a:buChar char="Ø"/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>
              <a:buFont typeface="Wingdings" charset="2"/>
              <a:buChar char="ü"/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03" y="5611032"/>
            <a:ext cx="2083940" cy="1246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3493448" y="6361175"/>
            <a:ext cx="7830277" cy="213290"/>
            <a:chOff x="574937" y="3632260"/>
            <a:chExt cx="7830277" cy="213290"/>
          </a:xfrm>
        </p:grpSpPr>
        <p:pic>
          <p:nvPicPr>
            <p:cNvPr id="10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/>
          <p:nvPr userDrawn="1"/>
        </p:nvCxnSpPr>
        <p:spPr>
          <a:xfrm>
            <a:off x="405518" y="306125"/>
            <a:ext cx="11445902" cy="0"/>
          </a:xfrm>
          <a:prstGeom prst="line">
            <a:avLst/>
          </a:prstGeom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05518" y="6485614"/>
            <a:ext cx="2842591" cy="0"/>
          </a:xfrm>
          <a:prstGeom prst="line">
            <a:avLst/>
          </a:prstGeom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等腰三角形 19"/>
          <p:cNvSpPr/>
          <p:nvPr userDrawn="1"/>
        </p:nvSpPr>
        <p:spPr>
          <a:xfrm rot="5400000">
            <a:off x="-121584" y="139147"/>
            <a:ext cx="577123" cy="333955"/>
          </a:xfrm>
          <a:prstGeom prst="triangl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8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2" y="5350005"/>
            <a:ext cx="919599" cy="9195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55" y="2184791"/>
            <a:ext cx="920791" cy="920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23" y="3678332"/>
            <a:ext cx="248479" cy="2484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24899" y="5445870"/>
            <a:ext cx="74260" cy="742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241186" y="1792941"/>
            <a:ext cx="6359143" cy="1717022"/>
          </a:xfrm>
        </p:spPr>
        <p:txBody>
          <a:bodyPr anchor="ctr">
            <a:normAutofit/>
          </a:bodyPr>
          <a:lstStyle>
            <a:lvl1pPr algn="ctr">
              <a:defRPr sz="40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41186" y="3602038"/>
            <a:ext cx="6359143" cy="898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2BCD-8FAC-C549-89DA-C20619A233C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2018/1/18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D85A-2D57-D749-B9CB-D7377B1BCC4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弦形 15"/>
          <p:cNvSpPr/>
          <p:nvPr userDrawn="1"/>
        </p:nvSpPr>
        <p:spPr>
          <a:xfrm>
            <a:off x="-1917885" y="1873622"/>
            <a:ext cx="5589560" cy="5477437"/>
          </a:xfrm>
          <a:prstGeom prst="chord">
            <a:avLst>
              <a:gd name="adj1" fmla="val 15066613"/>
              <a:gd name="adj2" fmla="val 6523407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6600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弦形 16"/>
          <p:cNvSpPr/>
          <p:nvPr userDrawn="1"/>
        </p:nvSpPr>
        <p:spPr>
          <a:xfrm>
            <a:off x="-2478360" y="1504109"/>
            <a:ext cx="5929305" cy="5912224"/>
          </a:xfrm>
          <a:prstGeom prst="chord">
            <a:avLst>
              <a:gd name="adj1" fmla="val 15614684"/>
              <a:gd name="adj2" fmla="val 5964632"/>
            </a:avLst>
          </a:prstGeom>
          <a:gradFill flip="none" rotWithShape="1">
            <a:gsLst>
              <a:gs pos="0">
                <a:srgbClr val="FFC000">
                  <a:alpha val="35000"/>
                </a:srgbClr>
              </a:gs>
              <a:gs pos="100000">
                <a:srgbClr val="FF0000">
                  <a:alpha val="33000"/>
                </a:srgb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4"/>
          <p:cNvGrpSpPr/>
          <p:nvPr userDrawn="1"/>
        </p:nvGrpSpPr>
        <p:grpSpPr>
          <a:xfrm>
            <a:off x="277172" y="148618"/>
            <a:ext cx="1281440" cy="188159"/>
            <a:chOff x="226525" y="158200"/>
            <a:chExt cx="1312052" cy="19265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25" y="158200"/>
              <a:ext cx="1164071" cy="192654"/>
            </a:xfrm>
            <a:prstGeom prst="rect">
              <a:avLst/>
            </a:prstGeom>
          </p:spPr>
        </p:pic>
        <p:cxnSp>
          <p:nvCxnSpPr>
            <p:cNvPr id="29" name="直接连接符 27"/>
            <p:cNvCxnSpPr/>
            <p:nvPr/>
          </p:nvCxnSpPr>
          <p:spPr>
            <a:xfrm>
              <a:off x="1538577" y="164926"/>
              <a:ext cx="0" cy="18592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 userDrawn="1"/>
        </p:nvGrpSpPr>
        <p:grpSpPr>
          <a:xfrm>
            <a:off x="1750162" y="147286"/>
            <a:ext cx="6660896" cy="181437"/>
            <a:chOff x="574937" y="3632260"/>
            <a:chExt cx="7830277" cy="213290"/>
          </a:xfrm>
        </p:grpSpPr>
        <p:pic>
          <p:nvPicPr>
            <p:cNvPr id="31" name="内容占位符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03" y="5297255"/>
            <a:ext cx="538323" cy="538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167" y="5322310"/>
            <a:ext cx="248479" cy="2484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5358" y="365125"/>
            <a:ext cx="10218441" cy="603063"/>
          </a:xfrm>
        </p:spPr>
        <p:txBody>
          <a:bodyPr>
            <a:normAutofit/>
          </a:bodyPr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795"/>
            <a:ext cx="10515600" cy="4963168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>
              <a:buFont typeface="Wingdings" charset="2"/>
              <a:buChar char="Ø"/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>
              <a:buFont typeface="Wingdings" charset="2"/>
              <a:buChar char="ü"/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9" y="547190"/>
            <a:ext cx="248479" cy="248479"/>
          </a:xfrm>
          <a:prstGeom prst="rect">
            <a:avLst/>
          </a:prstGeom>
        </p:spPr>
      </p:pic>
      <p:sp>
        <p:nvSpPr>
          <p:cNvPr id="16" name="弦形 15"/>
          <p:cNvSpPr/>
          <p:nvPr userDrawn="1"/>
        </p:nvSpPr>
        <p:spPr>
          <a:xfrm>
            <a:off x="8653596" y="5900569"/>
            <a:ext cx="4476877" cy="4359854"/>
          </a:xfrm>
          <a:prstGeom prst="chord">
            <a:avLst>
              <a:gd name="adj1" fmla="val 12758434"/>
              <a:gd name="adj2" fmla="val 1963756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6600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弦形 16"/>
          <p:cNvSpPr/>
          <p:nvPr userDrawn="1"/>
        </p:nvSpPr>
        <p:spPr>
          <a:xfrm>
            <a:off x="8317518" y="5938490"/>
            <a:ext cx="4552792" cy="3980548"/>
          </a:xfrm>
          <a:prstGeom prst="chord">
            <a:avLst>
              <a:gd name="adj1" fmla="val 12496044"/>
              <a:gd name="adj2" fmla="val 19867452"/>
            </a:avLst>
          </a:prstGeom>
          <a:gradFill flip="none" rotWithShape="1">
            <a:gsLst>
              <a:gs pos="0">
                <a:srgbClr val="FFC000">
                  <a:alpha val="35000"/>
                </a:srgbClr>
              </a:gs>
              <a:gs pos="100000">
                <a:srgbClr val="FF0000">
                  <a:alpha val="33000"/>
                </a:srgb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24"/>
          <p:cNvGrpSpPr/>
          <p:nvPr userDrawn="1"/>
        </p:nvGrpSpPr>
        <p:grpSpPr>
          <a:xfrm>
            <a:off x="277172" y="6521628"/>
            <a:ext cx="1281440" cy="188159"/>
            <a:chOff x="226525" y="158200"/>
            <a:chExt cx="1312052" cy="19265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25" y="158200"/>
              <a:ext cx="1164071" cy="192654"/>
            </a:xfrm>
            <a:prstGeom prst="rect">
              <a:avLst/>
            </a:prstGeom>
          </p:spPr>
        </p:pic>
        <p:cxnSp>
          <p:nvCxnSpPr>
            <p:cNvPr id="20" name="直接连接符 27"/>
            <p:cNvCxnSpPr/>
            <p:nvPr/>
          </p:nvCxnSpPr>
          <p:spPr>
            <a:xfrm>
              <a:off x="1538577" y="164926"/>
              <a:ext cx="0" cy="18592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 userDrawn="1"/>
        </p:nvGrpSpPr>
        <p:grpSpPr>
          <a:xfrm>
            <a:off x="1750162" y="6520296"/>
            <a:ext cx="6660896" cy="181437"/>
            <a:chOff x="574937" y="3632260"/>
            <a:chExt cx="7830277" cy="213290"/>
          </a:xfrm>
        </p:grpSpPr>
        <p:pic>
          <p:nvPicPr>
            <p:cNvPr id="22" name="内容占位符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60" y="2371572"/>
            <a:ext cx="538323" cy="538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126" y="1922344"/>
            <a:ext cx="312314" cy="31231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1542941" y="3664108"/>
            <a:ext cx="9106118" cy="248043"/>
            <a:chOff x="574937" y="3632260"/>
            <a:chExt cx="7830277" cy="213290"/>
          </a:xfrm>
        </p:grpSpPr>
        <p:pic>
          <p:nvPicPr>
            <p:cNvPr id="12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  <p:sp>
        <p:nvSpPr>
          <p:cNvPr id="21" name="文本占位符 2"/>
          <p:cNvSpPr txBox="1">
            <a:spLocks/>
          </p:cNvSpPr>
          <p:nvPr userDrawn="1"/>
        </p:nvSpPr>
        <p:spPr>
          <a:xfrm>
            <a:off x="2282179" y="2548955"/>
            <a:ext cx="7627643" cy="815574"/>
          </a:xfrm>
          <a:prstGeom prst="rect">
            <a:avLst/>
          </a:prstGeom>
        </p:spPr>
        <p:txBody>
          <a:bodyPr wrap="square" lIns="121885" tIns="60943" rIns="121885" bIns="60943">
            <a:spAutoFit/>
          </a:bodyPr>
          <a:lstStyle>
            <a:defPPr>
              <a:defRPr lang="zh-CN"/>
            </a:defPPr>
            <a:lvl1pPr algn="ctr" defTabSz="456902">
              <a:lnSpc>
                <a:spcPts val="4280"/>
              </a:lnSpc>
              <a:defRPr sz="4800" b="1">
                <a:gradFill flip="none" rotWithShape="1">
                  <a:gsLst>
                    <a:gs pos="7000">
                      <a:srgbClr val="44A9D5"/>
                    </a:gs>
                    <a:gs pos="51000">
                      <a:srgbClr val="FF0000"/>
                    </a:gs>
                    <a:gs pos="94000">
                      <a:srgbClr val="FF9C4D"/>
                    </a:gs>
                  </a:gsLst>
                  <a:lin ang="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456902" defTabSz="456902">
              <a:defRPr sz="1700"/>
            </a:lvl2pPr>
            <a:lvl3pPr marL="913806" defTabSz="456902">
              <a:defRPr sz="1700"/>
            </a:lvl3pPr>
            <a:lvl4pPr marL="1370711" defTabSz="456902">
              <a:defRPr sz="1700"/>
            </a:lvl4pPr>
            <a:lvl5pPr marL="1827612" defTabSz="456902">
              <a:defRPr sz="1700"/>
            </a:lvl5pPr>
            <a:lvl6pPr marL="2284519" defTabSz="456902">
              <a:defRPr sz="1700"/>
            </a:lvl6pPr>
            <a:lvl7pPr marL="2741419" defTabSz="456902">
              <a:defRPr sz="1700"/>
            </a:lvl7pPr>
            <a:lvl8pPr marL="3198323" defTabSz="456902">
              <a:defRPr sz="1700"/>
            </a:lvl8pPr>
            <a:lvl9pPr marL="3655225" defTabSz="456902">
              <a:defRPr sz="1700"/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4500" kern="2700" spc="1000" dirty="0" smtClean="0">
                <a:gradFill flip="none" rotWithShape="1">
                  <a:gsLst>
                    <a:gs pos="100000">
                      <a:srgbClr val="FF6600"/>
                    </a:gs>
                    <a:gs pos="0">
                      <a:srgbClr val="FF9C4D"/>
                    </a:gs>
                  </a:gsLst>
                  <a:lin ang="0" scaled="1"/>
                  <a:tileRect/>
                </a:gradFill>
              </a:rPr>
              <a:t>让年轻人的娱乐更阳光</a:t>
            </a:r>
            <a:endParaRPr lang="en-US" altLang="zh-CN" sz="4500" kern="2700" spc="1000" dirty="0" smtClean="0">
              <a:gradFill flip="none" rotWithShape="1">
                <a:gsLst>
                  <a:gs pos="100000">
                    <a:srgbClr val="FF6600"/>
                  </a:gs>
                  <a:gs pos="0">
                    <a:srgbClr val="FF9C4D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728507" y="3988420"/>
            <a:ext cx="527350" cy="527350"/>
          </a:xfrm>
          <a:prstGeom prst="ellipse">
            <a:avLst/>
          </a:prstGeom>
          <a:gradFill flip="none" rotWithShape="1">
            <a:gsLst>
              <a:gs pos="0">
                <a:srgbClr val="FFD600"/>
              </a:gs>
              <a:gs pos="100000">
                <a:srgbClr val="FF8F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11126663">
            <a:off x="10735560" y="4697110"/>
            <a:ext cx="156087" cy="156087"/>
          </a:xfrm>
          <a:prstGeom prst="ellipse">
            <a:avLst/>
          </a:prstGeom>
          <a:gradFill flip="none" rotWithShape="1">
            <a:gsLst>
              <a:gs pos="0">
                <a:srgbClr val="FFD600"/>
              </a:gs>
              <a:gs pos="100000">
                <a:srgbClr val="FF8F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6032-6D08-E947-A6E4-F08077803B97}" type="datetimeFigureOut">
              <a:rPr kumimoji="1" lang="zh-CN" altLang="en-US" smtClean="0"/>
              <a:t>2018/1/18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6C8CF-2074-FF48-8344-33A6C6CEB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645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42BCD-8FAC-C549-89DA-C20619A233C0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2018/1/18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CD85A-2D57-D749-B9CB-D7377B1BCC4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itcoin86.com/szb/eth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8039" y="1822940"/>
            <a:ext cx="7297271" cy="1446679"/>
          </a:xfrm>
        </p:spPr>
        <p:txBody>
          <a:bodyPr/>
          <a:lstStyle/>
          <a:p>
            <a:r>
              <a:rPr kumimoji="1" lang="zh-CN" altLang="en-US" b="1" dirty="0" smtClean="0"/>
              <a:t>区块链与比特币简介</a:t>
            </a:r>
            <a:endParaRPr kumimoji="1" lang="zh-CN" altLang="en-US" b="1" dirty="0"/>
          </a:p>
        </p:txBody>
      </p:sp>
      <p:grpSp>
        <p:nvGrpSpPr>
          <p:cNvPr id="15" name="组合 24"/>
          <p:cNvGrpSpPr/>
          <p:nvPr/>
        </p:nvGrpSpPr>
        <p:grpSpPr>
          <a:xfrm>
            <a:off x="277172" y="148618"/>
            <a:ext cx="1281440" cy="188159"/>
            <a:chOff x="226525" y="158200"/>
            <a:chExt cx="1312052" cy="19265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25" y="158200"/>
              <a:ext cx="1164071" cy="192654"/>
            </a:xfrm>
            <a:prstGeom prst="rect">
              <a:avLst/>
            </a:prstGeom>
          </p:spPr>
        </p:pic>
        <p:cxnSp>
          <p:nvCxnSpPr>
            <p:cNvPr id="17" name="直接连接符 27"/>
            <p:cNvCxnSpPr/>
            <p:nvPr/>
          </p:nvCxnSpPr>
          <p:spPr>
            <a:xfrm>
              <a:off x="1538577" y="164926"/>
              <a:ext cx="0" cy="18592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750162" y="147286"/>
            <a:ext cx="6660896" cy="181437"/>
            <a:chOff x="574937" y="3632260"/>
            <a:chExt cx="7830277" cy="213290"/>
          </a:xfrm>
        </p:grpSpPr>
        <p:pic>
          <p:nvPicPr>
            <p:cNvPr id="19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765800" y="2669525"/>
            <a:ext cx="2230718" cy="730151"/>
          </a:xfrm>
        </p:spPr>
        <p:txBody>
          <a:bodyPr/>
          <a:lstStyle/>
          <a:p>
            <a:r>
              <a:rPr kumimoji="1" lang="zh-CN" altLang="en-US" smtClean="0"/>
              <a:t>单明辉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5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比特币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支付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5928" y="968188"/>
            <a:ext cx="8877300" cy="54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比特币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支付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7627" y="1892300"/>
            <a:ext cx="5836172" cy="3854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5300"/>
            <a:ext cx="5616352" cy="4121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7902" y="12958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支付创建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881715" y="12958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支付验证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67958" y="5986556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交易被广播至所有的网络</a:t>
            </a:r>
            <a:r>
              <a:rPr kumimoji="1" lang="zh-CN" altLang="en-US" dirty="0" smtClean="0"/>
              <a:t>节点，验证后被打包进入下一个区块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43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59" y="1571625"/>
            <a:ext cx="566442" cy="603063"/>
          </a:xfrm>
        </p:spPr>
        <p:txBody>
          <a:bodyPr>
            <a:normAutofit fontScale="90000"/>
          </a:bodyPr>
          <a:lstStyle/>
          <a:p>
            <a:r>
              <a:rPr kumimoji="1" lang="zh-CN" altLang="en-US" smtClean="0"/>
              <a:t>比特币网络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292" y="0"/>
            <a:ext cx="9893507" cy="6858000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5" y="5295900"/>
            <a:ext cx="1353397" cy="12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比特币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挖</a:t>
            </a:r>
            <a:r>
              <a:rPr kumimoji="1" lang="zh-CN" altLang="en-US" dirty="0" smtClean="0"/>
              <a:t>矿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第一步：找到区块版本号</a:t>
            </a:r>
            <a:r>
              <a:rPr lang="en-US" altLang="zh-CN" sz="2000" dirty="0"/>
              <a:t>version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第二步：找到上一个区块的</a:t>
            </a:r>
            <a:r>
              <a:rPr lang="en-US" altLang="zh-CN" sz="2000" dirty="0"/>
              <a:t>hash</a:t>
            </a:r>
            <a:r>
              <a:rPr lang="zh-CN" altLang="en-US" sz="2000" dirty="0"/>
              <a:t>值（父区块哈希值）：</a:t>
            </a:r>
            <a:r>
              <a:rPr lang="en-US" altLang="zh-CN" sz="2000" dirty="0" err="1"/>
              <a:t>prev_hash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第三步：输入记录交易的</a:t>
            </a:r>
            <a:r>
              <a:rPr lang="en-US" altLang="zh-CN" sz="2000" dirty="0"/>
              <a:t>hash</a:t>
            </a:r>
            <a:r>
              <a:rPr lang="zh-CN" altLang="en-US" sz="2000" dirty="0"/>
              <a:t>树的根节点</a:t>
            </a:r>
            <a:r>
              <a:rPr lang="en-US" altLang="zh-CN" sz="2000" dirty="0"/>
              <a:t>hash</a:t>
            </a:r>
            <a:r>
              <a:rPr lang="zh-CN" altLang="en-US" sz="2000" dirty="0"/>
              <a:t>值（</a:t>
            </a:r>
            <a:r>
              <a:rPr lang="en-US" altLang="zh-CN" sz="2000" dirty="0" err="1"/>
              <a:t>Merkle</a:t>
            </a:r>
            <a:r>
              <a:rPr lang="zh-CN" altLang="en-US" sz="2000" dirty="0"/>
              <a:t>根）：</a:t>
            </a:r>
            <a:r>
              <a:rPr lang="en-US" altLang="zh-CN" sz="2000" dirty="0" err="1"/>
              <a:t>root_hash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第四步：更新的时间（时间戳）</a:t>
            </a:r>
            <a:r>
              <a:rPr lang="en-US" altLang="zh-CN" sz="2000" dirty="0"/>
              <a:t>:time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第五步：全网当前难度（难度目标）</a:t>
            </a:r>
            <a:r>
              <a:rPr lang="en-US" altLang="zh-CN" sz="2000" dirty="0"/>
              <a:t>:</a:t>
            </a:r>
            <a:r>
              <a:rPr lang="en-US" altLang="zh-CN" sz="2000" dirty="0" smtClean="0"/>
              <a:t>difficulty</a:t>
            </a:r>
          </a:p>
          <a:p>
            <a:pPr lvl="1"/>
            <a:r>
              <a:rPr lang="zh-CN" altLang="en-US" sz="1600" dirty="0"/>
              <a:t>难度在区块中以“尾数</a:t>
            </a:r>
            <a:r>
              <a:rPr lang="en-US" altLang="zh-CN" sz="1600" dirty="0"/>
              <a:t>-</a:t>
            </a:r>
            <a:r>
              <a:rPr lang="zh-CN" altLang="en-US" sz="1600" dirty="0"/>
              <a:t>指数”的</a:t>
            </a:r>
            <a:r>
              <a:rPr lang="zh-CN" altLang="en-US" sz="1600" dirty="0" smtClean="0"/>
              <a:t>格式存储为难度位。难度</a:t>
            </a:r>
            <a:r>
              <a:rPr lang="zh-CN" altLang="en-US" sz="1600" dirty="0"/>
              <a:t>位的值为</a:t>
            </a:r>
            <a:r>
              <a:rPr lang="en-US" altLang="zh-CN" sz="1600" dirty="0"/>
              <a:t>0x1903a30c</a:t>
            </a:r>
            <a:r>
              <a:rPr lang="zh-CN" altLang="en-US" sz="1600" dirty="0"/>
              <a:t>，</a:t>
            </a:r>
            <a:r>
              <a:rPr lang="en-US" altLang="zh-CN" sz="1600" dirty="0"/>
              <a:t>0x19</a:t>
            </a:r>
            <a:r>
              <a:rPr lang="zh-CN" altLang="en-US" sz="1600" dirty="0"/>
              <a:t>是指数（</a:t>
            </a:r>
            <a:r>
              <a:rPr lang="en-US" altLang="zh-CN" sz="1600" dirty="0"/>
              <a:t>exponent</a:t>
            </a:r>
            <a:r>
              <a:rPr lang="zh-CN" altLang="en-US" sz="1600" dirty="0"/>
              <a:t>）的十六进制格式，后半部</a:t>
            </a:r>
            <a:r>
              <a:rPr lang="en-US" altLang="zh-CN" sz="1600" dirty="0"/>
              <a:t>0x03a30c</a:t>
            </a:r>
            <a:r>
              <a:rPr lang="zh-CN" altLang="en-US" sz="1600" dirty="0"/>
              <a:t>是系数（</a:t>
            </a:r>
            <a:r>
              <a:rPr lang="en-US" altLang="zh-CN" sz="1600" dirty="0"/>
              <a:t>coefficient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2000" dirty="0"/>
          </a:p>
          <a:p>
            <a:r>
              <a:rPr lang="zh-CN" altLang="en-US" sz="2000" dirty="0"/>
              <a:t>第六步：自己找一个随机数</a:t>
            </a:r>
            <a:r>
              <a:rPr lang="en-US" altLang="zh-CN" sz="2000" dirty="0"/>
              <a:t>Nonce</a:t>
            </a:r>
            <a:r>
              <a:rPr lang="zh-CN" altLang="en-US" sz="2000" dirty="0"/>
              <a:t>：这个就是反复试的部分，不断递增该数字并做哈希运算直到对应哈希值小于难度指定的</a:t>
            </a:r>
            <a:r>
              <a:rPr lang="en-US" altLang="zh-CN" sz="2000" dirty="0" err="1"/>
              <a:t>taget</a:t>
            </a:r>
            <a:r>
              <a:rPr lang="zh-CN" altLang="en-US" sz="2000" dirty="0"/>
              <a:t>值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Result = SHA256(SHA256(version 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prev_hash</a:t>
            </a:r>
            <a:r>
              <a:rPr lang="en-US" altLang="zh-CN" sz="1600" dirty="0"/>
              <a:t> , </a:t>
            </a:r>
            <a:r>
              <a:rPr lang="en-US" altLang="zh-CN" sz="1600" dirty="0" err="1"/>
              <a:t>root_hash</a:t>
            </a:r>
            <a:r>
              <a:rPr lang="en-US" altLang="zh-CN" sz="1600" dirty="0"/>
              <a:t> , time , difficulty, random)) 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target </a:t>
            </a:r>
            <a:r>
              <a:rPr lang="en-US" altLang="zh-CN" sz="1600" dirty="0"/>
              <a:t>= coefficient * 2^(8 * (exponent – 3))</a:t>
            </a:r>
            <a:endParaRPr lang="zh-CN" altLang="en-US" sz="1600" dirty="0"/>
          </a:p>
          <a:p>
            <a:pPr lvl="1"/>
            <a:r>
              <a:rPr kumimoji="1" lang="zh-CN" altLang="en-US" sz="1600" dirty="0" smtClean="0"/>
              <a:t>挖到矿标志：</a:t>
            </a:r>
            <a:r>
              <a:rPr kumimoji="1" lang="en-US" altLang="zh-CN" sz="1600" dirty="0" err="1" smtClean="0"/>
              <a:t>HashResult</a:t>
            </a:r>
            <a:r>
              <a:rPr kumimoji="1" lang="en-US" altLang="zh-CN" sz="1600" dirty="0" smtClean="0"/>
              <a:t> &lt; </a:t>
            </a:r>
            <a:r>
              <a:rPr kumimoji="1" lang="en-US" altLang="zh-CN" sz="1600" dirty="0" smtClean="0"/>
              <a:t>target</a:t>
            </a:r>
          </a:p>
          <a:p>
            <a:pPr lvl="1"/>
            <a:r>
              <a:rPr kumimoji="1" lang="zh-CN" altLang="en-US" sz="1600" dirty="0" smtClean="0"/>
              <a:t>如果</a:t>
            </a:r>
            <a:r>
              <a:rPr kumimoji="1" lang="en-US" altLang="zh-CN" sz="1600" dirty="0" smtClean="0"/>
              <a:t>nonce</a:t>
            </a:r>
            <a:r>
              <a:rPr kumimoji="1" lang="zh-CN" altLang="en-US" sz="1600" dirty="0" smtClean="0"/>
              <a:t>尝试了一遍都不行，改变币基字段中的随意信息，即可从头再尝试一遍</a:t>
            </a:r>
            <a:r>
              <a:rPr kumimoji="1" lang="en-US" altLang="zh-CN" sz="1600" dirty="0" smtClean="0"/>
              <a:t>nonce</a:t>
            </a:r>
            <a:endParaRPr kumimoji="1" lang="en-US" altLang="zh-CN" sz="1600" dirty="0" smtClean="0"/>
          </a:p>
          <a:p>
            <a:r>
              <a:rPr lang="zh-CN" altLang="en-US" sz="2000" dirty="0"/>
              <a:t>算法规定：一个新的区块的第一笔交易必须将特定数目的比特币发到某个地址</a:t>
            </a:r>
            <a:r>
              <a:rPr lang="zh-CN" altLang="en-US" sz="2000" dirty="0" smtClean="0"/>
              <a:t>，这个地址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一般会</a:t>
            </a:r>
            <a:r>
              <a:rPr lang="zh-CN" altLang="en-US" sz="2000" dirty="0"/>
              <a:t>设成挖矿人自己的</a:t>
            </a:r>
            <a:r>
              <a:rPr lang="zh-CN" altLang="en-US" sz="2000" dirty="0" smtClean="0"/>
              <a:t>比特币</a:t>
            </a:r>
            <a:r>
              <a:rPr lang="zh-CN" altLang="en-US" sz="2000" dirty="0"/>
              <a:t>地址，从而获得系统的比特币奖励。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6794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比特币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挖矿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挖矿难度的分析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自适应：新难度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上一难度 * </a:t>
            </a:r>
            <a:r>
              <a:rPr kumimoji="1" lang="en-US" altLang="zh-CN" dirty="0" smtClean="0"/>
              <a:t>20160</a:t>
            </a:r>
            <a:r>
              <a:rPr kumimoji="1" lang="zh-CN" altLang="en-US" dirty="0" smtClean="0"/>
              <a:t>分钟</a:t>
            </a:r>
            <a:r>
              <a:rPr kumimoji="1" lang="en-US" altLang="zh-CN" dirty="0" smtClean="0"/>
              <a:t>/</a:t>
            </a:r>
            <a:r>
              <a:rPr kumimoji="1" lang="zh-CN" altLang="en-US" dirty="0"/>
              <a:t>上一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块计算的时间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如果上一周期时间偏短，则按比例增加目标难度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挖矿的奖励制度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每个区块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币，每</a:t>
            </a:r>
            <a:r>
              <a:rPr kumimoji="1" lang="en-US" altLang="zh-CN" dirty="0" smtClean="0"/>
              <a:t>210000</a:t>
            </a:r>
            <a:r>
              <a:rPr kumimoji="1" lang="zh-CN" altLang="en-US" dirty="0" smtClean="0"/>
              <a:t>区块减半（</a:t>
            </a:r>
            <a:r>
              <a:rPr kumimoji="1" lang="en-US" altLang="zh-CN" dirty="0" smtClean="0"/>
              <a:t>10min</a:t>
            </a:r>
            <a:r>
              <a:rPr kumimoji="1" lang="zh-CN" altLang="en-US" dirty="0" smtClean="0"/>
              <a:t>一个区块，相当于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年）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交易费用（大约相当于区块奖励的</a:t>
            </a:r>
            <a:r>
              <a:rPr kumimoji="1" lang="en-US" altLang="zh-CN" dirty="0" smtClean="0"/>
              <a:t>1%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最长</a:t>
            </a:r>
            <a:r>
              <a:rPr kumimoji="1" lang="zh-CN" altLang="en-US" dirty="0" smtClean="0"/>
              <a:t>链共识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只有最长链能得到</a:t>
            </a:r>
            <a:r>
              <a:rPr kumimoji="1" lang="zh-CN" altLang="en-US" dirty="0" smtClean="0"/>
              <a:t>共识和延长，</a:t>
            </a:r>
            <a:r>
              <a:rPr kumimoji="1" lang="zh-CN" altLang="en-US" dirty="0" smtClean="0"/>
              <a:t>其他链以及链上的交易</a:t>
            </a:r>
            <a:r>
              <a:rPr kumimoji="1" lang="zh-CN" altLang="en-US" dirty="0" smtClean="0"/>
              <a:t>都被放弃</a:t>
            </a:r>
            <a:endParaRPr kumimoji="1" lang="en-US" altLang="zh-CN" dirty="0" smtClean="0"/>
          </a:p>
          <a:p>
            <a:r>
              <a:rPr kumimoji="1" lang="zh-CN" altLang="en-US" dirty="0" smtClean="0"/>
              <a:t>交易所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类似银行：把币转给交易所，交易所内部结算（破产，信任）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12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智能合约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9900" y="1614519"/>
            <a:ext cx="4749800" cy="16053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358" y="968188"/>
            <a:ext cx="6417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智能合约：运行</a:t>
            </a:r>
            <a:r>
              <a:rPr kumimoji="1" lang="zh-CN" altLang="en-US" dirty="0"/>
              <a:t>在</a:t>
            </a:r>
            <a:r>
              <a:rPr kumimoji="1" lang="zh-CN" altLang="en-US" dirty="0">
                <a:solidFill>
                  <a:srgbClr val="FF0000"/>
                </a:solidFill>
              </a:rPr>
              <a:t>安全环境</a:t>
            </a:r>
            <a:r>
              <a:rPr kumimoji="1" lang="zh-CN" altLang="en-US" dirty="0"/>
              <a:t>下的程序，可以</a:t>
            </a:r>
            <a:r>
              <a:rPr kumimoji="1" lang="zh-CN" altLang="en-US" dirty="0" smtClean="0">
                <a:solidFill>
                  <a:srgbClr val="FF0000"/>
                </a:solidFill>
              </a:rPr>
              <a:t>直接控制数字资产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驱动力：运行主体（矿工）可以挣交易手续费（</a:t>
            </a:r>
            <a:r>
              <a:rPr lang="en-US" altLang="zh-CN" dirty="0" smtClean="0"/>
              <a:t>gas</a:t>
            </a:r>
            <a:r>
              <a:rPr lang="zh-CN" altLang="en-US" dirty="0" smtClean="0"/>
              <a:t>）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58" y="3429000"/>
            <a:ext cx="1016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智能合约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0" y="1333500"/>
            <a:ext cx="10033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8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以太坊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Ethereum</a:t>
            </a:r>
            <a:r>
              <a:rPr lang="zh-CN" altLang="en-US" dirty="0"/>
              <a:t>（以太坊）是一个平台和一种编程语言，使开发人员能够建立和发布下一代分布式应用。 </a:t>
            </a:r>
            <a:endParaRPr lang="en-US" altLang="zh-CN" dirty="0" smtClean="0"/>
          </a:p>
          <a:p>
            <a:r>
              <a:rPr lang="en-US" altLang="zh-CN" dirty="0" err="1" smtClean="0"/>
              <a:t>Ethereum</a:t>
            </a:r>
            <a:r>
              <a:rPr lang="zh-CN" altLang="en-US" dirty="0"/>
              <a:t>可以用来编程，分散，担保和交易任何事物：投票，域名，金融交易所，众筹，公司管理， 合同和大部分的协议，知识产权，还有得益于硬件集成的智能资产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内置了图灵完备编程语言（以太坊虚拟机运行）的区块链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以太坊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93" y="1214438"/>
            <a:ext cx="9986014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以太坊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64" y="1214438"/>
            <a:ext cx="8977271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概览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比特币的算法基础</a:t>
            </a:r>
            <a:endParaRPr kumimoji="1" lang="en-US" altLang="zh-CN" dirty="0" smtClean="0"/>
          </a:p>
          <a:p>
            <a:r>
              <a:rPr kumimoji="1" lang="zh-CN" altLang="en-US" dirty="0" smtClean="0"/>
              <a:t>区块链结构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链式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区块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比特币运行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交易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挖矿</a:t>
            </a:r>
            <a:endParaRPr kumimoji="1" lang="en-US" altLang="zh-CN" dirty="0" smtClean="0"/>
          </a:p>
          <a:p>
            <a:r>
              <a:rPr kumimoji="1" lang="zh-CN" altLang="en-US" dirty="0" smtClean="0"/>
              <a:t>扩展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智能合约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以太坊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ICO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261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以太坊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17" y="1214438"/>
            <a:ext cx="9512366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ICO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 Coin </a:t>
            </a:r>
            <a:r>
              <a:rPr lang="en-US" altLang="zh-CN" dirty="0" smtClean="0"/>
              <a:t>Offerings(</a:t>
            </a:r>
            <a:r>
              <a:rPr lang="en-US" altLang="zh-CN" i="1" dirty="0" smtClean="0"/>
              <a:t>vs</a:t>
            </a:r>
            <a:r>
              <a:rPr lang="en-US" altLang="zh-CN" i="1" dirty="0" smtClean="0"/>
              <a:t>. Initial Public Offering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zh-CN" altLang="en-US" dirty="0"/>
              <a:t>用虚拟</a:t>
            </a:r>
            <a:r>
              <a:rPr lang="zh-CN" altLang="en-US" dirty="0" smtClean="0"/>
              <a:t>币（</a:t>
            </a:r>
            <a:r>
              <a:rPr kumimoji="1" lang="zh-CN" altLang="en-US" dirty="0"/>
              <a:t>比特币，以太坊，也有其他</a:t>
            </a:r>
            <a:r>
              <a:rPr lang="zh-CN" altLang="en-US" dirty="0" smtClean="0"/>
              <a:t>）去</a:t>
            </a:r>
            <a:r>
              <a:rPr lang="zh-CN" altLang="en-US" dirty="0"/>
              <a:t>投资的早期产品或者项目的</a:t>
            </a:r>
            <a:r>
              <a:rPr lang="zh-CN" altLang="en-US" dirty="0" smtClean="0"/>
              <a:t>行为</a:t>
            </a:r>
            <a:endParaRPr lang="en-US" altLang="zh-CN" dirty="0"/>
          </a:p>
          <a:p>
            <a:r>
              <a:rPr lang="zh-CN" altLang="en-US" dirty="0"/>
              <a:t>项目方一般会按比例给投资者发放代币</a:t>
            </a:r>
            <a:r>
              <a:rPr lang="zh-CN" altLang="en-US" dirty="0" smtClean="0"/>
              <a:t>，一般代币可在项目</a:t>
            </a:r>
            <a:r>
              <a:rPr lang="zh-CN" altLang="en-US" dirty="0"/>
              <a:t>中</a:t>
            </a:r>
            <a:r>
              <a:rPr lang="zh-CN" altLang="en-US" dirty="0" smtClean="0"/>
              <a:t>使用或者分红；少数情况是直接给项目</a:t>
            </a:r>
            <a:r>
              <a:rPr lang="zh-CN" altLang="en-US" dirty="0" smtClean="0"/>
              <a:t>股份</a:t>
            </a:r>
            <a:endParaRPr lang="en-US" altLang="zh-CN" dirty="0" smtClean="0"/>
          </a:p>
          <a:p>
            <a:r>
              <a:rPr lang="zh-CN" altLang="en-US" dirty="0" smtClean="0"/>
              <a:t>发放的代币，有的</a:t>
            </a:r>
            <a:r>
              <a:rPr lang="zh-CN" altLang="en-US" dirty="0"/>
              <a:t>可以通过二级市场交易获得升值回报，有的可以通过得到分红获得</a:t>
            </a:r>
            <a:r>
              <a:rPr lang="zh-CN" altLang="en-US" dirty="0" smtClean="0"/>
              <a:t>回报</a:t>
            </a:r>
            <a:endParaRPr lang="en-US" altLang="zh-CN" dirty="0" smtClean="0"/>
          </a:p>
          <a:p>
            <a:r>
              <a:rPr kumimoji="1" lang="zh-CN" altLang="en-US" dirty="0" smtClean="0"/>
              <a:t>风险：若没有交易系统支持，往往没有收益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249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ICO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首个：</a:t>
            </a:r>
            <a:r>
              <a:rPr lang="en-US" altLang="zh-CN" dirty="0" smtClean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月，万事达币（</a:t>
            </a:r>
            <a:r>
              <a:rPr lang="en-US" altLang="zh-CN" dirty="0"/>
              <a:t>MSC</a:t>
            </a:r>
            <a:r>
              <a:rPr lang="zh-CN" altLang="en-US" dirty="0" smtClean="0"/>
              <a:t>），</a:t>
            </a:r>
            <a:r>
              <a:rPr lang="zh-CN" altLang="en-US" dirty="0"/>
              <a:t>募集了</a:t>
            </a:r>
            <a:r>
              <a:rPr lang="en-US" altLang="zh-CN" dirty="0"/>
              <a:t>5000</a:t>
            </a:r>
            <a:r>
              <a:rPr lang="zh-CN" altLang="en-US" dirty="0"/>
              <a:t>多个</a:t>
            </a:r>
            <a:r>
              <a:rPr lang="zh-CN" altLang="en-US" dirty="0" smtClean="0"/>
              <a:t>比特币，</a:t>
            </a:r>
            <a:r>
              <a:rPr lang="zh-CN" altLang="en-US" dirty="0"/>
              <a:t>至今没有代币上线交易，项目应该是</a:t>
            </a:r>
            <a:r>
              <a:rPr lang="zh-CN" altLang="en-US" dirty="0" smtClean="0"/>
              <a:t>失败了</a:t>
            </a:r>
            <a:endParaRPr lang="en-US" altLang="zh-CN" dirty="0" smtClean="0"/>
          </a:p>
          <a:p>
            <a:r>
              <a:rPr lang="zh-CN" altLang="en-US" dirty="0"/>
              <a:t>未来币</a:t>
            </a:r>
            <a:r>
              <a:rPr lang="en-US" altLang="zh-CN" dirty="0"/>
              <a:t>(NXT)</a:t>
            </a:r>
            <a:r>
              <a:rPr lang="zh-CN" altLang="en-US" dirty="0"/>
              <a:t>，募集了</a:t>
            </a:r>
            <a:r>
              <a:rPr lang="en-US" altLang="zh-CN" dirty="0"/>
              <a:t>21</a:t>
            </a:r>
            <a:r>
              <a:rPr lang="zh-CN" altLang="en-US" dirty="0"/>
              <a:t>个比特币（当时约为</a:t>
            </a:r>
            <a:r>
              <a:rPr lang="en-US" altLang="zh-CN" dirty="0"/>
              <a:t>6000</a:t>
            </a:r>
            <a:r>
              <a:rPr lang="zh-CN" altLang="en-US" dirty="0"/>
              <a:t>美金</a:t>
            </a:r>
            <a:r>
              <a:rPr lang="zh-CN" altLang="en-US" dirty="0" smtClean="0"/>
              <a:t>），</a:t>
            </a:r>
            <a:r>
              <a:rPr lang="zh-CN" altLang="en-US" dirty="0"/>
              <a:t>全盛时期</a:t>
            </a:r>
            <a:r>
              <a:rPr lang="en-US" altLang="zh-CN" dirty="0"/>
              <a:t>NXT</a:t>
            </a:r>
            <a:r>
              <a:rPr lang="zh-CN" altLang="en-US" dirty="0"/>
              <a:t>的市值更是超过了</a:t>
            </a:r>
            <a:r>
              <a:rPr lang="en-US" altLang="zh-CN" dirty="0"/>
              <a:t>1</a:t>
            </a:r>
            <a:r>
              <a:rPr lang="zh-CN" altLang="en-US" dirty="0"/>
              <a:t>亿美元（现在只有</a:t>
            </a:r>
            <a:r>
              <a:rPr lang="en-US" altLang="zh-CN" dirty="0"/>
              <a:t>1000</a:t>
            </a:r>
            <a:r>
              <a:rPr lang="zh-CN" altLang="en-US" dirty="0"/>
              <a:t>万美元不到了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 </a:t>
            </a:r>
            <a:r>
              <a:rPr lang="zh-CN" altLang="en-US" u="sng" dirty="0">
                <a:hlinkClick r:id="rId2"/>
              </a:rPr>
              <a:t>以太坊</a:t>
            </a:r>
            <a:r>
              <a:rPr lang="zh-CN" altLang="en-US" dirty="0" smtClean="0"/>
              <a:t>，募集</a:t>
            </a:r>
            <a:r>
              <a:rPr lang="zh-CN" altLang="en-US" dirty="0"/>
              <a:t>资金超过</a:t>
            </a:r>
            <a:r>
              <a:rPr lang="en-US" altLang="zh-CN" dirty="0"/>
              <a:t>1800</a:t>
            </a:r>
            <a:r>
              <a:rPr lang="zh-CN" altLang="en-US" dirty="0"/>
              <a:t>万美元，市值也达到了</a:t>
            </a:r>
            <a:r>
              <a:rPr lang="en-US" altLang="zh-CN" dirty="0"/>
              <a:t>10</a:t>
            </a:r>
            <a:r>
              <a:rPr lang="zh-CN" altLang="en-US" dirty="0"/>
              <a:t>亿美元，最近有所回落，目前市值还有</a:t>
            </a:r>
            <a:r>
              <a:rPr lang="en-US" altLang="zh-CN" dirty="0"/>
              <a:t>8.27</a:t>
            </a:r>
            <a:r>
              <a:rPr lang="zh-CN" altLang="en-US" dirty="0"/>
              <a:t>亿</a:t>
            </a:r>
            <a:r>
              <a:rPr lang="zh-CN" altLang="en-US" dirty="0" smtClean="0"/>
              <a:t>美元</a:t>
            </a:r>
            <a:endParaRPr lang="en-US" altLang="zh-CN" dirty="0" smtClean="0"/>
          </a:p>
          <a:p>
            <a:r>
              <a:rPr lang="zh-CN" altLang="en-US" dirty="0"/>
              <a:t>大部分</a:t>
            </a:r>
            <a:r>
              <a:rPr lang="en-US" altLang="zh-CN" dirty="0"/>
              <a:t>ICO </a:t>
            </a:r>
            <a:r>
              <a:rPr lang="zh-CN" altLang="en-US" dirty="0"/>
              <a:t>都因过度炒作或者诈骗而宣告失败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1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ICO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简单判断 </a:t>
            </a:r>
            <a:r>
              <a:rPr lang="en-US" altLang="zh-CN" b="1" dirty="0"/>
              <a:t>ICO </a:t>
            </a:r>
            <a:r>
              <a:rPr lang="zh-CN" altLang="en-US" b="1" dirty="0"/>
              <a:t>大坑的办法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纯粹就是一个币，且以全球支付为卖点，并说不清有什么显著特性的 </a:t>
            </a:r>
            <a:r>
              <a:rPr lang="en-US" altLang="zh-CN" dirty="0"/>
              <a:t>ICO</a:t>
            </a:r>
            <a:r>
              <a:rPr lang="zh-CN" altLang="en-US" dirty="0"/>
              <a:t>，基本上</a:t>
            </a:r>
            <a:r>
              <a:rPr lang="en-US" altLang="zh-CN" dirty="0"/>
              <a:t>99%</a:t>
            </a:r>
            <a:r>
              <a:rPr lang="zh-CN" altLang="en-US" dirty="0"/>
              <a:t>是坑，目前已经不具备做个币就能爆发的机会了；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把项目说的巨大，然后，并没有特别明显的盈利模型的项目，绕道而行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所有的精力都放在推广上，代码寥寥甚至不开源的，不要参与；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号称要做一个平台，却看不到任何坚实、创新的技术架构的平台代币，基本上也是破发的命；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核心领导人在业界口碑不好的，或者曾经有过黑历史、黑标签的。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528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SHA256</a:t>
            </a:r>
            <a:r>
              <a:rPr kumimoji="1" lang="zh-CN" altLang="en-US" dirty="0" smtClean="0"/>
              <a:t>和椭圆曲线密码为基础</a:t>
            </a:r>
            <a:endParaRPr kumimoji="1" lang="en-US" altLang="zh-CN" dirty="0" smtClean="0"/>
          </a:p>
          <a:p>
            <a:r>
              <a:rPr kumimoji="1" lang="zh-CN" altLang="en-US" dirty="0" smtClean="0"/>
              <a:t>区块链构成的</a:t>
            </a:r>
            <a:r>
              <a:rPr kumimoji="1" lang="en-US" altLang="zh-CN" dirty="0" smtClean="0"/>
              <a:t>P2P</a:t>
            </a:r>
            <a:r>
              <a:rPr kumimoji="1" lang="zh-CN" altLang="en-US" dirty="0" smtClean="0"/>
              <a:t>网络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链式的交易</a:t>
            </a:r>
            <a:r>
              <a:rPr kumimoji="1" lang="zh-CN" altLang="en-US" dirty="0" smtClean="0"/>
              <a:t>记录，最长链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挖</a:t>
            </a:r>
            <a:r>
              <a:rPr kumimoji="1" lang="zh-CN" altLang="en-US" dirty="0" smtClean="0"/>
              <a:t>矿：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谜题，争取奖励的同时支撑币的运转</a:t>
            </a:r>
            <a:endParaRPr kumimoji="1" lang="en-US" altLang="zh-CN" dirty="0" smtClean="0"/>
          </a:p>
          <a:p>
            <a:r>
              <a:rPr kumimoji="1" lang="zh-CN" altLang="en-US" dirty="0" smtClean="0"/>
              <a:t>智能合约：可以控制数字资产的代码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以太坊：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区块链为基础，</a:t>
            </a:r>
            <a:r>
              <a:rPr kumimoji="1" lang="en-US" altLang="zh-CN" dirty="0" smtClean="0"/>
              <a:t>ether</a:t>
            </a:r>
            <a:r>
              <a:rPr kumimoji="1" lang="zh-CN" altLang="en-US" dirty="0" smtClean="0"/>
              <a:t>币为燃料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完备的智能合约支持</a:t>
            </a:r>
            <a:endParaRPr kumimoji="1" lang="en-US" altLang="zh-CN" dirty="0" smtClean="0"/>
          </a:p>
          <a:p>
            <a:r>
              <a:rPr kumimoji="1" lang="en-US" altLang="zh-CN" dirty="0" smtClean="0"/>
              <a:t>ICO</a:t>
            </a:r>
          </a:p>
          <a:p>
            <a:pPr lvl="1"/>
            <a:r>
              <a:rPr kumimoji="1" lang="zh-CN" altLang="en-US" dirty="0" smtClean="0"/>
              <a:t>募集虚拟币以支持项目发展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3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33" y="1566478"/>
            <a:ext cx="9090991" cy="5291522"/>
          </a:xfrm>
          <a:prstGeom prst="rect">
            <a:avLst/>
          </a:prstGeom>
        </p:spPr>
      </p:pic>
      <p:sp>
        <p:nvSpPr>
          <p:cNvPr id="7" name="文本占位符 2"/>
          <p:cNvSpPr txBox="1">
            <a:spLocks/>
          </p:cNvSpPr>
          <p:nvPr/>
        </p:nvSpPr>
        <p:spPr>
          <a:xfrm>
            <a:off x="2361536" y="2550342"/>
            <a:ext cx="7627643" cy="815574"/>
          </a:xfrm>
          <a:prstGeom prst="rect">
            <a:avLst/>
          </a:prstGeom>
        </p:spPr>
        <p:txBody>
          <a:bodyPr wrap="square" lIns="121885" tIns="60943" rIns="121885" bIns="60943">
            <a:spAutoFit/>
          </a:bodyPr>
          <a:lstStyle>
            <a:defPPr>
              <a:defRPr lang="zh-CN"/>
            </a:defPPr>
            <a:lvl1pPr algn="ctr" defTabSz="456902">
              <a:lnSpc>
                <a:spcPts val="4280"/>
              </a:lnSpc>
              <a:defRPr sz="4800" b="1">
                <a:gradFill flip="none" rotWithShape="1">
                  <a:gsLst>
                    <a:gs pos="7000">
                      <a:srgbClr val="44A9D5"/>
                    </a:gs>
                    <a:gs pos="51000">
                      <a:srgbClr val="FF0000"/>
                    </a:gs>
                    <a:gs pos="94000">
                      <a:srgbClr val="FF9C4D"/>
                    </a:gs>
                  </a:gsLst>
                  <a:lin ang="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456902" defTabSz="456902">
              <a:defRPr sz="1700"/>
            </a:lvl2pPr>
            <a:lvl3pPr marL="913806" defTabSz="456902">
              <a:defRPr sz="1700"/>
            </a:lvl3pPr>
            <a:lvl4pPr marL="1370711" defTabSz="456902">
              <a:defRPr sz="1700"/>
            </a:lvl4pPr>
            <a:lvl5pPr marL="1827612" defTabSz="456902">
              <a:defRPr sz="1700"/>
            </a:lvl5pPr>
            <a:lvl6pPr marL="2284519" defTabSz="456902">
              <a:defRPr sz="1700"/>
            </a:lvl6pPr>
            <a:lvl7pPr marL="2741419" defTabSz="456902">
              <a:defRPr sz="1700"/>
            </a:lvl7pPr>
            <a:lvl8pPr marL="3198323" defTabSz="456902">
              <a:defRPr sz="1700"/>
            </a:lvl8pPr>
            <a:lvl9pPr marL="3655225" defTabSz="456902">
              <a:defRPr sz="1700"/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4500" kern="2700" spc="1000" dirty="0" smtClean="0">
                <a:gradFill flip="none" rotWithShape="1">
                  <a:gsLst>
                    <a:gs pos="100000">
                      <a:srgbClr val="FF6600"/>
                    </a:gs>
                    <a:gs pos="0">
                      <a:srgbClr val="FF9C4D"/>
                    </a:gs>
                  </a:gsLst>
                  <a:lin ang="0" scaled="1"/>
                  <a:tileRect/>
                </a:gradFill>
              </a:rPr>
              <a:t>让年轻人的娱乐更阳光</a:t>
            </a:r>
            <a:endParaRPr lang="en-US" altLang="zh-CN" sz="4500" kern="2700" spc="1000" dirty="0" smtClean="0">
              <a:gradFill flip="none" rotWithShape="1">
                <a:gsLst>
                  <a:gs pos="100000">
                    <a:srgbClr val="FF6600"/>
                  </a:gs>
                  <a:gs pos="0">
                    <a:srgbClr val="FF9C4D"/>
                  </a:gs>
                </a:gsLst>
                <a:lin ang="0" scaled="1"/>
                <a:tileRect/>
              </a:gra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149" y="3543203"/>
            <a:ext cx="7081703" cy="192899"/>
            <a:chOff x="574937" y="3632260"/>
            <a:chExt cx="7830277" cy="213290"/>
          </a:xfrm>
        </p:grpSpPr>
        <p:pic>
          <p:nvPicPr>
            <p:cNvPr id="9" name="内容占位符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03" y="3632260"/>
              <a:ext cx="481485" cy="2132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960" y="3670599"/>
              <a:ext cx="1122694" cy="17460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138" y="3661225"/>
              <a:ext cx="840517" cy="18432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53" y="3689262"/>
              <a:ext cx="794410" cy="13912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967" y="3656794"/>
              <a:ext cx="1026245" cy="18443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7" y="3677332"/>
              <a:ext cx="873042" cy="168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18" y="3647612"/>
              <a:ext cx="484940" cy="1979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5" y="3666056"/>
              <a:ext cx="468789" cy="17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8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去中心化，无监管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不可篡改</a:t>
            </a:r>
            <a:endParaRPr kumimoji="1" lang="en-US" altLang="zh-CN" dirty="0" smtClean="0"/>
          </a:p>
          <a:p>
            <a:r>
              <a:rPr kumimoji="1" lang="zh-CN" altLang="en-US" dirty="0" smtClean="0"/>
              <a:t>透明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匿名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信任关系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954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680" y="1543050"/>
            <a:ext cx="3874664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3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2008</a:t>
            </a:r>
            <a:r>
              <a:rPr kumimoji="1" lang="zh-CN" altLang="en-US" dirty="0" smtClean="0"/>
              <a:t>年，中本聪提</a:t>
            </a:r>
            <a:r>
              <a:rPr kumimoji="1" lang="zh-CN" altLang="en-US" dirty="0" smtClean="0"/>
              <a:t>出思想；</a:t>
            </a:r>
            <a:r>
              <a:rPr kumimoji="1" lang="en-US" altLang="zh-CN" dirty="0" smtClean="0"/>
              <a:t>2009</a:t>
            </a:r>
            <a:r>
              <a:rPr kumimoji="1" lang="zh-CN" altLang="en-US" dirty="0" smtClean="0"/>
              <a:t>年开源项目，比特币诞生</a:t>
            </a:r>
            <a:endParaRPr kumimoji="1" lang="en-US" altLang="zh-CN" dirty="0" smtClean="0"/>
          </a:p>
          <a:p>
            <a:r>
              <a:rPr kumimoji="1" lang="zh-CN" altLang="en-US" dirty="0" smtClean="0"/>
              <a:t>去中心化的发行、存储、支付系统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密码学保证安全性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基于获利的机制设计推动系统运行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（挖矿收益）每四年减半，</a:t>
            </a:r>
            <a:r>
              <a:rPr kumimoji="1" lang="zh-CN" altLang="en-US" dirty="0"/>
              <a:t>总额</a:t>
            </a:r>
            <a:r>
              <a:rPr kumimoji="1" lang="en-US" altLang="zh-CN" dirty="0"/>
              <a:t>2100w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最小单位</a:t>
            </a:r>
            <a:r>
              <a:rPr lang="en-US" altLang="zh-CN" dirty="0"/>
              <a:t>Satoshi </a:t>
            </a:r>
            <a:r>
              <a:rPr lang="zh-CN" altLang="en-US" dirty="0"/>
              <a:t>聪，</a:t>
            </a:r>
            <a:r>
              <a:rPr lang="en-US" altLang="zh-CN" dirty="0"/>
              <a:t>1</a:t>
            </a:r>
            <a:r>
              <a:rPr lang="zh-CN" altLang="en-US" dirty="0"/>
              <a:t>聪</a:t>
            </a:r>
            <a:r>
              <a:rPr lang="en-US" altLang="zh-CN" dirty="0"/>
              <a:t>=</a:t>
            </a:r>
            <a:r>
              <a:rPr lang="en-US" altLang="zh-CN" dirty="0" smtClean="0"/>
              <a:t>0.00000001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10^-8)</a:t>
            </a:r>
            <a:r>
              <a:rPr lang="zh-CN" altLang="en-US" dirty="0" smtClean="0"/>
              <a:t>比特币</a:t>
            </a:r>
            <a:endParaRPr kumimoji="1" lang="en-US" altLang="zh-CN" dirty="0" smtClean="0"/>
          </a:p>
          <a:p>
            <a:r>
              <a:rPr kumimoji="1" lang="en-US" altLang="zh-CN" dirty="0" smtClean="0"/>
              <a:t>2009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美元</a:t>
            </a:r>
            <a:r>
              <a:rPr kumimoji="1" lang="en-US" altLang="zh-CN" dirty="0" smtClean="0"/>
              <a:t>=1300</a:t>
            </a:r>
            <a:r>
              <a:rPr kumimoji="1" lang="zh-CN" altLang="en-US" dirty="0" smtClean="0"/>
              <a:t>比特币，当前（</a:t>
            </a:r>
            <a:r>
              <a:rPr kumimoji="1" lang="en-US" altLang="zh-CN" dirty="0" smtClean="0"/>
              <a:t>2018.1.16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比特币</a:t>
            </a:r>
            <a:r>
              <a:rPr kumimoji="1" lang="en-US" altLang="zh-CN" dirty="0" smtClean="0"/>
              <a:t>=10000</a:t>
            </a:r>
            <a:r>
              <a:rPr kumimoji="1" lang="zh-CN" altLang="en-US" dirty="0" smtClean="0"/>
              <a:t>美元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97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 smtClean="0"/>
              <a:t>概览</a:t>
            </a:r>
            <a:r>
              <a:rPr kumimoji="1" lang="en-US" altLang="zh-CN" b="1" dirty="0" smtClean="0"/>
              <a:t>-2017</a:t>
            </a:r>
            <a:r>
              <a:rPr kumimoji="1" lang="zh-CN" altLang="en-US" b="1" dirty="0"/>
              <a:t>新兴技术成熟度曲线</a:t>
            </a:r>
            <a:r>
              <a:rPr kumimoji="1" lang="en-US" altLang="zh-CN" b="1" dirty="0"/>
              <a:t>-</a:t>
            </a:r>
            <a:r>
              <a:rPr kumimoji="1" lang="en-US" altLang="zh-CN" b="1" dirty="0" err="1" smtClean="0"/>
              <a:t>gartner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5358" y="918642"/>
            <a:ext cx="10058400" cy="59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1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算法基础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哈希算法</a:t>
            </a:r>
            <a:r>
              <a:rPr kumimoji="1" lang="en-US" altLang="zh-CN" dirty="0" smtClean="0"/>
              <a:t>(sha256)</a:t>
            </a:r>
          </a:p>
          <a:p>
            <a:pPr lvl="1"/>
            <a:r>
              <a:rPr kumimoji="1" lang="zh-CN" altLang="en-US" dirty="0" smtClean="0"/>
              <a:t>把任意长度字符串映射成</a:t>
            </a:r>
            <a:r>
              <a:rPr kumimoji="1" lang="en-US" altLang="zh-CN" dirty="0" smtClean="0"/>
              <a:t>256bit</a:t>
            </a:r>
            <a:r>
              <a:rPr kumimoji="1" lang="zh-CN" altLang="en-US" dirty="0" smtClean="0"/>
              <a:t>的摘要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特点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单向性：</a:t>
            </a:r>
            <a:r>
              <a:rPr kumimoji="1" lang="en-US" altLang="zh-CN" dirty="0" smtClean="0"/>
              <a:t>H=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hash(text)</a:t>
            </a:r>
            <a:r>
              <a:rPr kumimoji="1" lang="zh-CN" altLang="en-US" dirty="0" smtClean="0"/>
              <a:t>计算容易；但反向知道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，要得到</a:t>
            </a:r>
            <a:r>
              <a:rPr kumimoji="1" lang="en-US" altLang="zh-CN" dirty="0" smtClean="0"/>
              <a:t>Text</a:t>
            </a:r>
            <a:r>
              <a:rPr kumimoji="1" lang="zh-CN" altLang="en-US" dirty="0" smtClean="0"/>
              <a:t>不可能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防碰撞：</a:t>
            </a:r>
            <a:r>
              <a:rPr kumimoji="1" lang="en-US" altLang="zh-CN" dirty="0" smtClean="0"/>
              <a:t>H=hash(text1</a:t>
            </a:r>
            <a:r>
              <a:rPr kumimoji="1" lang="en-US" altLang="zh-CN" dirty="0"/>
              <a:t>)</a:t>
            </a:r>
            <a:r>
              <a:rPr kumimoji="1" lang="zh-CN" altLang="en-US" dirty="0" smtClean="0"/>
              <a:t>要</a:t>
            </a:r>
            <a:r>
              <a:rPr kumimoji="1" lang="zh-CN" altLang="en-US" dirty="0" smtClean="0"/>
              <a:t>找到</a:t>
            </a:r>
            <a:r>
              <a:rPr kumimoji="1" lang="en-US" altLang="zh-CN" dirty="0" smtClean="0"/>
              <a:t>text2</a:t>
            </a:r>
            <a:r>
              <a:rPr kumimoji="1" lang="zh-CN" altLang="en-US" dirty="0" smtClean="0"/>
              <a:t>使得</a:t>
            </a:r>
            <a:r>
              <a:rPr kumimoji="1" lang="en-US" altLang="zh-CN" dirty="0" smtClean="0"/>
              <a:t>hash(test2)=H</a:t>
            </a:r>
            <a:r>
              <a:rPr kumimoji="1" lang="zh-CN" altLang="en-US" dirty="0" smtClean="0"/>
              <a:t>不可能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0737"/>
            <a:ext cx="8445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算法基础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非对称加密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椭圆曲线密码。一对</a:t>
            </a:r>
            <a:r>
              <a:rPr kumimoji="1" lang="en-US" altLang="zh-CN" dirty="0"/>
              <a:t>&lt;</a:t>
            </a:r>
            <a:r>
              <a:rPr kumimoji="1" lang="zh-CN" altLang="en-US" dirty="0" smtClean="0"/>
              <a:t>公钥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私钥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，公钥公开，私钥保密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Decrypt(</a:t>
            </a:r>
            <a:r>
              <a:rPr kumimoji="1" lang="en-US" altLang="zh-CN" dirty="0" err="1" smtClean="0"/>
              <a:t>Eecrypt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data|privateKey</a:t>
            </a:r>
            <a:r>
              <a:rPr kumimoji="1" lang="en-US" altLang="zh-CN" dirty="0" smtClean="0"/>
              <a:t>)|</a:t>
            </a:r>
            <a:r>
              <a:rPr kumimoji="1" lang="en-US" altLang="zh-CN" dirty="0" err="1" smtClean="0"/>
              <a:t>publicKey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签名</a:t>
            </a:r>
            <a:r>
              <a:rPr kumimoji="1" lang="en-US" altLang="zh-CN" dirty="0" smtClean="0"/>
              <a:t>Sig(Text) = Encrypt(Hash(Text)|</a:t>
            </a:r>
            <a:r>
              <a:rPr kumimoji="1" lang="en-US" altLang="zh-CN" dirty="0" err="1" smtClean="0"/>
              <a:t>PrivateKey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验证签名</a:t>
            </a:r>
            <a:r>
              <a:rPr kumimoji="1" lang="en-US" altLang="zh-CN" dirty="0" smtClean="0"/>
              <a:t>: Hash(Text) == Decrypt(</a:t>
            </a:r>
            <a:r>
              <a:rPr kumimoji="1" lang="en-US" altLang="zh-CN" dirty="0" err="1" smtClean="0"/>
              <a:t>Sig|PublicKey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特点</a:t>
            </a:r>
          </a:p>
          <a:p>
            <a:pPr lvl="1"/>
            <a:r>
              <a:rPr kumimoji="1" lang="zh-CN" altLang="en-US" dirty="0" smtClean="0"/>
              <a:t>防碰撞（每个人的密钥都不同）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非对称（已知公钥，无法推断私钥）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5791870" y="521970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srgbClr val="444444"/>
                </a:solidFill>
                <a:latin typeface="Microsoft Yahei" charset="-122"/>
              </a:rPr>
              <a:t>y</a:t>
            </a:r>
            <a:r>
              <a:rPr lang="mr-IN" altLang="zh-CN" baseline="30000" dirty="0">
                <a:solidFill>
                  <a:srgbClr val="444444"/>
                </a:solidFill>
                <a:latin typeface="Microsoft Yahei" charset="-122"/>
              </a:rPr>
              <a:t>2</a:t>
            </a:r>
            <a:r>
              <a:rPr lang="mr-IN" altLang="zh-CN" dirty="0">
                <a:solidFill>
                  <a:srgbClr val="444444"/>
                </a:solidFill>
                <a:latin typeface="Microsoft Yahei" charset="-122"/>
              </a:rPr>
              <a:t> = x</a:t>
            </a:r>
            <a:r>
              <a:rPr lang="mr-IN" altLang="zh-CN" baseline="30000" dirty="0">
                <a:solidFill>
                  <a:srgbClr val="444444"/>
                </a:solidFill>
                <a:latin typeface="Microsoft Yahei" charset="-122"/>
              </a:rPr>
              <a:t>3</a:t>
            </a:r>
            <a:r>
              <a:rPr lang="mr-IN" altLang="zh-CN" dirty="0">
                <a:solidFill>
                  <a:srgbClr val="444444"/>
                </a:solidFill>
                <a:latin typeface="Microsoft Yahei" charset="-122"/>
              </a:rPr>
              <a:t> + </a:t>
            </a:r>
            <a:r>
              <a:rPr lang="mr-IN" altLang="zh-CN" dirty="0" err="1">
                <a:solidFill>
                  <a:srgbClr val="444444"/>
                </a:solidFill>
                <a:latin typeface="Microsoft Yahei" charset="-122"/>
              </a:rPr>
              <a:t>ax</a:t>
            </a:r>
            <a:r>
              <a:rPr lang="mr-IN" altLang="zh-CN" dirty="0">
                <a:solidFill>
                  <a:srgbClr val="444444"/>
                </a:solidFill>
                <a:latin typeface="Microsoft Yahei" charset="-122"/>
              </a:rPr>
              <a:t> + </a:t>
            </a:r>
            <a:r>
              <a:rPr lang="mr-IN" altLang="zh-CN" dirty="0" err="1">
                <a:solidFill>
                  <a:srgbClr val="444444"/>
                </a:solidFill>
                <a:latin typeface="Microsoft Yahei" charset="-122"/>
              </a:rPr>
              <a:t>b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834" y="3225800"/>
            <a:ext cx="3692166" cy="363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67028" y="5769531"/>
            <a:ext cx="396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公钥：初始点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，私钥：打点的次数</a:t>
            </a:r>
            <a:r>
              <a:rPr kumimoji="1"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29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区块链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链式结构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7152" y="968188"/>
            <a:ext cx="5828423" cy="41925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34" y="1212850"/>
            <a:ext cx="7495866" cy="41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区块链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区块结构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895" y="1333313"/>
            <a:ext cx="7975196" cy="50726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091" y="0"/>
            <a:ext cx="367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区块链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Merkle</a:t>
            </a:r>
            <a:r>
              <a:rPr kumimoji="1" lang="zh-CN" altLang="en-US" dirty="0" smtClean="0"/>
              <a:t>树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36" y="978410"/>
            <a:ext cx="9696451" cy="58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  <a:prstDash val="solid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11532</TotalTime>
  <Words>1136</Words>
  <Application>Microsoft Macintosh PowerPoint</Application>
  <PresentationFormat>宽屏</PresentationFormat>
  <Paragraphs>129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Calibri</vt:lpstr>
      <vt:lpstr>DengXian</vt:lpstr>
      <vt:lpstr>DengXian Light</vt:lpstr>
      <vt:lpstr>Mangal</vt:lpstr>
      <vt:lpstr>Microsoft YaHei</vt:lpstr>
      <vt:lpstr>Microsoft YaHei</vt:lpstr>
      <vt:lpstr>Wingdings</vt:lpstr>
      <vt:lpstr>宋体</vt:lpstr>
      <vt:lpstr>微软雅黑</vt:lpstr>
      <vt:lpstr>Arial</vt:lpstr>
      <vt:lpstr>Office 主题</vt:lpstr>
      <vt:lpstr>1_Office 主题</vt:lpstr>
      <vt:lpstr>区块链与比特币简介</vt:lpstr>
      <vt:lpstr>agenda</vt:lpstr>
      <vt:lpstr>概览</vt:lpstr>
      <vt:lpstr>概览-2017新兴技术成熟度曲线-gartner</vt:lpstr>
      <vt:lpstr>算法基础</vt:lpstr>
      <vt:lpstr>算法基础</vt:lpstr>
      <vt:lpstr>区块链-链式结构</vt:lpstr>
      <vt:lpstr>区块链-区块结构</vt:lpstr>
      <vt:lpstr>区块链-Merkle树</vt:lpstr>
      <vt:lpstr>比特币-支付</vt:lpstr>
      <vt:lpstr>比特币-支付</vt:lpstr>
      <vt:lpstr>比特币网络</vt:lpstr>
      <vt:lpstr>比特币-挖矿</vt:lpstr>
      <vt:lpstr>比特币-挖矿</vt:lpstr>
      <vt:lpstr>智能合约</vt:lpstr>
      <vt:lpstr>智能合约</vt:lpstr>
      <vt:lpstr>以太坊</vt:lpstr>
      <vt:lpstr>以太坊</vt:lpstr>
      <vt:lpstr>以太坊</vt:lpstr>
      <vt:lpstr>以太坊</vt:lpstr>
      <vt:lpstr>ICO</vt:lpstr>
      <vt:lpstr>ICO</vt:lpstr>
      <vt:lpstr>ICO</vt:lpstr>
      <vt:lpstr>总结</vt:lpstr>
      <vt:lpstr>PowerPoint 演示文稿</vt:lpstr>
      <vt:lpstr>解决的问题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64</cp:lastModifiedBy>
  <cp:revision>467</cp:revision>
  <cp:lastPrinted>2017-12-21T02:14:59Z</cp:lastPrinted>
  <dcterms:created xsi:type="dcterms:W3CDTF">2017-08-04T05:37:10Z</dcterms:created>
  <dcterms:modified xsi:type="dcterms:W3CDTF">2018-01-18T07:49:29Z</dcterms:modified>
</cp:coreProperties>
</file>